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81" r:id="rId9"/>
    <p:sldId id="265" r:id="rId10"/>
    <p:sldId id="271" r:id="rId11"/>
    <p:sldId id="266" r:id="rId12"/>
    <p:sldId id="267" r:id="rId13"/>
    <p:sldId id="268" r:id="rId14"/>
    <p:sldId id="269" r:id="rId15"/>
    <p:sldId id="270" r:id="rId16"/>
    <p:sldId id="272" r:id="rId17"/>
    <p:sldId id="275" r:id="rId18"/>
    <p:sldId id="280" r:id="rId19"/>
    <p:sldId id="277" r:id="rId20"/>
    <p:sldId id="262" r:id="rId21"/>
    <p:sldId id="279" r:id="rId22"/>
    <p:sldId id="273" r:id="rId2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1"/>
    <p:restoredTop sz="94699"/>
  </p:normalViewPr>
  <p:slideViewPr>
    <p:cSldViewPr snapToGrid="0">
      <p:cViewPr>
        <p:scale>
          <a:sx n="130" d="100"/>
          <a:sy n="13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FB726-E947-3349-BD74-66DAF3AB4161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5FF0E-6522-E74B-9120-3A50B7D6FBD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9196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5FF0E-6522-E74B-9120-3A50B7D6FBD7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0128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5FF0E-6522-E74B-9120-3A50B7D6FBD7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514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5FF0E-6522-E74B-9120-3A50B7D6FBD7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3521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5FF0E-6522-E74B-9120-3A50B7D6FBD7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318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2D2BFE-7020-799E-D30E-1F5F472CA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D140C3-C85E-16D5-8877-C1433003C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37C537-EA53-1EDC-6D08-D3EFB880D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01A2-5A21-BC43-AAC4-6D042761940F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968AC0-B3A6-90E6-B605-4B80C6DB3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0AD390-9C14-97EE-5B38-B14ED12C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E052-A72E-E346-BF45-ED35553571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6865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D84E2-2189-ED8F-B279-7A54448F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470D2B-D8A4-9DAB-073A-CEAC94BFE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CD7C5C-AC37-5D19-27E2-6B12A4286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01A2-5A21-BC43-AAC4-6D042761940F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0F5208-1908-2AD8-852A-2B625E19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4E520-4300-77CC-2135-F89F9F87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E052-A72E-E346-BF45-ED35553571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145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696507-D523-BDAB-321C-B39540619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4135F2-C4A8-6C2A-07E0-D2C0F15FE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959BDD-623E-FE2B-A352-59319C24B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01A2-5A21-BC43-AAC4-6D042761940F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A16666-F775-8099-030A-7F73FA09A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427C4B-F6F8-146A-8F5F-03333E544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E052-A72E-E346-BF45-ED35553571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104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B4A4B-0650-21BA-0537-EC2B081E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306DC4-9CDF-AFA0-51A9-FC93A0256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91628F-6218-A313-75FE-CD1A8DF08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01A2-5A21-BC43-AAC4-6D042761940F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E3CF83-1A1D-A733-C3E0-3B76D6459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E1EF53-5B45-7722-FE7E-8EAE510C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E052-A72E-E346-BF45-ED35553571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272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69787-C66C-CDCD-FE07-300813CD6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CC6CC1-2199-D970-521A-A22A8A557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6D406F-2A68-CDF0-B699-3EDC7EEB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01A2-5A21-BC43-AAC4-6D042761940F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473F08-CB04-B2D2-5DEE-20F746630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823070-9674-DD0C-8C6D-3AA6F9485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E052-A72E-E346-BF45-ED35553571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583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A4371-CF1C-3934-AD5F-D585A6A9D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9D6287-D863-422B-0CDC-7ED81BA4A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077C6E-36F5-A802-8637-9E407C2D6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B0A16C-9493-C02D-AA5B-395EEAEAB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01A2-5A21-BC43-AAC4-6D042761940F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CFF852-6853-40C0-B4D8-8899383C9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077B94-3075-8E14-4400-8E039332B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E052-A72E-E346-BF45-ED35553571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9829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ED825-CCD2-8CDD-0EBF-8A30D69F9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EA59FF-2AAE-A6B8-5B48-AD99CCFF7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38F2EF-208E-4C9D-60AB-47F58B46B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0DDB70-68F6-1E67-B2C5-1A221D6E03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17F670-1DBC-A820-7000-A30FB82CA6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7A454C-68DD-C5CF-B912-D57F7E17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01A2-5A21-BC43-AAC4-6D042761940F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2D2918-AF88-269D-225E-FEBBAC89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29DC08A-1D78-1F0D-24EA-FB3BEDBA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E052-A72E-E346-BF45-ED35553571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6030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6DA4C-B64B-0B89-0EAD-AC0EA750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08DB74-0C8F-0ABF-C760-E9BB7C699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01A2-5A21-BC43-AAC4-6D042761940F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B7C047-B798-9D19-1ADB-BD550C433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29846F-59FC-D0C1-C304-FBA51D7E0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E052-A72E-E346-BF45-ED35553571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7117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0A5628-410E-B222-443D-B4F4A2F04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01A2-5A21-BC43-AAC4-6D042761940F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3A2E8E-4258-4B51-0C94-92F64512B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50CBFF-78C7-150D-4B30-E741A75D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E052-A72E-E346-BF45-ED35553571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0880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F889D-EE0C-ACD8-BEA4-47A55BBA7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80A632-1E26-28C8-CE10-9C0DE565C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A4E703-C3CC-D2A6-0874-2D758185C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E04D5B-C182-FEF2-0410-C6E3B302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01A2-5A21-BC43-AAC4-6D042761940F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A51C7E-71D6-A52F-B94B-B52CA6C2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F168F8-E35C-77EE-9820-B88E2DC8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E052-A72E-E346-BF45-ED35553571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3500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66F28-2D6A-42F1-CAC5-A7220940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9B9CAA-5291-53A2-4D22-A4AEA2CCC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019A98-B7B9-4BEE-8E18-8F9C74BFE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58A756-5DC2-B666-9A93-F1A33F57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01A2-5A21-BC43-AAC4-6D042761940F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BE8BE4-159E-0C3A-D292-E42920E67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F34352-E065-70BC-2ED5-D8B44B8D7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E052-A72E-E346-BF45-ED35553571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072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D5C6CA-B3CD-30EE-6E7B-D50218FF2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9EC652-A85C-9D60-F1A1-2AD4E2BE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5FA409-70AD-C48D-F673-E94E58CD1F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801A2-5A21-BC43-AAC4-6D042761940F}" type="datetimeFigureOut">
              <a:rPr kumimoji="1" lang="ko-Kore-KR" altLang="en-US" smtClean="0"/>
              <a:t>2023. 9. 27.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79CEB3-BA7E-E655-0D5A-26FAFE277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E3F101-B595-1974-7CC9-A69385A16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5E052-A72E-E346-BF45-ED35553571A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627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79EDE-9E7D-5D6E-DE84-5EDEABC862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Curve </a:t>
            </a:r>
            <a:r>
              <a:rPr kumimoji="1" lang="ko-KR" altLang="en-US" dirty="0"/>
              <a:t>분석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72598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B99DE-6BA9-DF27-5C66-4B1DD51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viewTargetSwap</a:t>
            </a:r>
            <a:endParaRPr kumimoji="1" lang="ko-Kore-KR" altLang="en-US" dirty="0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44345BC-1FC2-6C33-555B-AE9B13A18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6" y="1690688"/>
            <a:ext cx="5902586" cy="2355219"/>
          </a:xfrm>
          <a:prstGeom prst="rect">
            <a:avLst/>
          </a:prstGeom>
        </p:spPr>
      </p:pic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E871AD1-AF99-8C32-501F-CE5DD3DE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332" y="540489"/>
            <a:ext cx="5939986" cy="53151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5A8D77C-4256-521A-B2D1-0305DC2031EF}"/>
              </a:ext>
            </a:extLst>
          </p:cNvPr>
          <p:cNvSpPr/>
          <p:nvPr/>
        </p:nvSpPr>
        <p:spPr>
          <a:xfrm>
            <a:off x="1511165" y="3628725"/>
            <a:ext cx="1463041" cy="202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5451E89-08AD-F924-9DFF-CDE803958DC1}"/>
              </a:ext>
            </a:extLst>
          </p:cNvPr>
          <p:cNvCxnSpPr>
            <a:cxnSpLocks/>
          </p:cNvCxnSpPr>
          <p:nvPr/>
        </p:nvCxnSpPr>
        <p:spPr>
          <a:xfrm flipV="1">
            <a:off x="2964581" y="644893"/>
            <a:ext cx="3773103" cy="30800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F8DB51D-A412-7FEB-C36D-B999D4A9B46F}"/>
              </a:ext>
            </a:extLst>
          </p:cNvPr>
          <p:cNvSpPr txBox="1"/>
          <p:nvPr/>
        </p:nvSpPr>
        <p:spPr>
          <a:xfrm>
            <a:off x="541590" y="5670925"/>
            <a:ext cx="555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ta</a:t>
            </a:r>
            <a:r>
              <a:rPr kumimoji="1" lang="en-US" altLang="ko-KR" dirty="0"/>
              <a:t>rget </a:t>
            </a:r>
            <a:r>
              <a:rPr kumimoji="1" lang="ko-KR" altLang="en-US" dirty="0"/>
              <a:t>통화가 얼만큼의 </a:t>
            </a:r>
            <a:r>
              <a:rPr kumimoji="1" lang="en-US" altLang="ko-KR" dirty="0"/>
              <a:t>origin </a:t>
            </a:r>
            <a:r>
              <a:rPr kumimoji="1" lang="ko-KR" altLang="en-US" dirty="0"/>
              <a:t>통화로 </a:t>
            </a:r>
            <a:r>
              <a:rPr kumimoji="1" lang="ko-KR" altLang="en-US" dirty="0" err="1"/>
              <a:t>스왑되는지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9652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B99DE-6BA9-DF27-5C66-4B1DD51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d</a:t>
            </a:r>
            <a:r>
              <a:rPr kumimoji="1" lang="en-US" altLang="ko-KR" dirty="0" err="1"/>
              <a:t>epositWithWhitelist</a:t>
            </a:r>
            <a:endParaRPr kumimoji="1" lang="ko-Kore-KR" altLang="en-US" dirty="0"/>
          </a:p>
        </p:txBody>
      </p:sp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7B03B96-F3FE-13BD-4DD8-2D581EC5C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791" y="252391"/>
            <a:ext cx="4895586" cy="6492875"/>
          </a:xfrm>
          <a:prstGeom prst="rect">
            <a:avLst/>
          </a:prstGeom>
        </p:spPr>
      </p:pic>
      <p:pic>
        <p:nvPicPr>
          <p:cNvPr id="8" name="그림 7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61F0692-0365-39B5-B946-4C9E4E7B2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64" y="1669494"/>
            <a:ext cx="4703347" cy="507577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A91BFEE-DF70-BB9B-08AC-A3722FDAA2D1}"/>
              </a:ext>
            </a:extLst>
          </p:cNvPr>
          <p:cNvSpPr/>
          <p:nvPr/>
        </p:nvSpPr>
        <p:spPr>
          <a:xfrm>
            <a:off x="856647" y="5274182"/>
            <a:ext cx="2059808" cy="134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2015069-5F77-AB7B-607E-41EFCDE1741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916455" y="914400"/>
            <a:ext cx="4712254" cy="44271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04D0F3-8EDE-5461-67B6-EFEE67F4EDD3}"/>
              </a:ext>
            </a:extLst>
          </p:cNvPr>
          <p:cNvSpPr txBox="1"/>
          <p:nvPr/>
        </p:nvSpPr>
        <p:spPr>
          <a:xfrm>
            <a:off x="5239932" y="3753521"/>
            <a:ext cx="1712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white</a:t>
            </a:r>
            <a:r>
              <a:rPr kumimoji="1" lang="en-US" altLang="ko-KR" sz="1200" dirty="0"/>
              <a:t>list</a:t>
            </a:r>
            <a:r>
              <a:rPr kumimoji="1" lang="ko-KR" altLang="en-US" sz="1200" dirty="0"/>
              <a:t> 사용자만 예금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02083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B99DE-6BA9-DF27-5C66-4B1DD51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</a:t>
            </a:r>
            <a:r>
              <a:rPr kumimoji="1" lang="en-US" altLang="ko-KR" dirty="0"/>
              <a:t>eposit</a:t>
            </a:r>
            <a:endParaRPr kumimoji="1" lang="ko-Kore-KR" altLang="en-US" dirty="0"/>
          </a:p>
        </p:txBody>
      </p:sp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37E1A9C2-C47B-47BE-D9ED-B501E6CDA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13" y="1803422"/>
            <a:ext cx="6432218" cy="2954055"/>
          </a:xfrm>
          <a:prstGeom prst="rect">
            <a:avLst/>
          </a:prstGeom>
        </p:spPr>
      </p:pic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F26B85C-3CF3-042C-520D-3476DF2EB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791" y="252391"/>
            <a:ext cx="4895586" cy="64928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B1B510F-63F8-8BC4-4721-2A5B539C6B39}"/>
              </a:ext>
            </a:extLst>
          </p:cNvPr>
          <p:cNvSpPr/>
          <p:nvPr/>
        </p:nvSpPr>
        <p:spPr>
          <a:xfrm>
            <a:off x="838200" y="4379495"/>
            <a:ext cx="2395888" cy="192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06B7296-8DB4-6783-EDDD-AA8809ACFB0A}"/>
              </a:ext>
            </a:extLst>
          </p:cNvPr>
          <p:cNvCxnSpPr>
            <a:cxnSpLocks/>
          </p:cNvCxnSpPr>
          <p:nvPr/>
        </p:nvCxnSpPr>
        <p:spPr>
          <a:xfrm flipV="1">
            <a:off x="3234088" y="924025"/>
            <a:ext cx="4302493" cy="35721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20AD6E-ECC5-8899-9EE3-22EF52D906DF}"/>
              </a:ext>
            </a:extLst>
          </p:cNvPr>
          <p:cNvSpPr txBox="1"/>
          <p:nvPr/>
        </p:nvSpPr>
        <p:spPr>
          <a:xfrm>
            <a:off x="1224595" y="5795475"/>
            <a:ext cx="5294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풀이 지원하는 </a:t>
            </a:r>
            <a:r>
              <a:rPr kumimoji="1" lang="en-US" altLang="ko-Kore-KR" sz="1600" dirty="0"/>
              <a:t>n</a:t>
            </a:r>
            <a:r>
              <a:rPr kumimoji="1" lang="en-US" altLang="ko-KR" sz="1600" dirty="0"/>
              <a:t>umeraire </a:t>
            </a:r>
            <a:r>
              <a:rPr kumimoji="1" lang="ko-KR" altLang="en-US" sz="1600" dirty="0"/>
              <a:t>자산으로부터 </a:t>
            </a:r>
            <a:r>
              <a:rPr kumimoji="1" lang="en-US" altLang="ko-KR" sz="1600" dirty="0"/>
              <a:t>slippage </a:t>
            </a:r>
            <a:r>
              <a:rPr kumimoji="1" lang="ko-KR" altLang="en-US" sz="1600" dirty="0"/>
              <a:t>없이 예금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72231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B99DE-6BA9-DF27-5C66-4B1DD51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view</a:t>
            </a:r>
            <a:r>
              <a:rPr kumimoji="1" lang="en-US" altLang="ko-KR" dirty="0" err="1"/>
              <a:t>Deposit</a:t>
            </a:r>
            <a:endParaRPr kumimoji="1" lang="ko-Kore-KR" altLang="en-US" dirty="0"/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2F9D978-4CAA-E0D2-FD20-B2A038F8E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421" y="198037"/>
            <a:ext cx="4671520" cy="6461926"/>
          </a:xfrm>
          <a:prstGeom prst="rect">
            <a:avLst/>
          </a:prstGeom>
        </p:spPr>
      </p:pic>
      <p:pic>
        <p:nvPicPr>
          <p:cNvPr id="6" name="그림 5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D3746FEF-A678-9A97-93D4-E495E6D7C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41" y="2195584"/>
            <a:ext cx="6373966" cy="13969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E3F24A-AFBE-FD63-0621-0026D45039D3}"/>
              </a:ext>
            </a:extLst>
          </p:cNvPr>
          <p:cNvSpPr/>
          <p:nvPr/>
        </p:nvSpPr>
        <p:spPr>
          <a:xfrm>
            <a:off x="1079976" y="3236494"/>
            <a:ext cx="2529497" cy="192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61D796-4EA8-596C-D89A-33E4793741F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609473" y="462013"/>
            <a:ext cx="4235116" cy="28707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D74EB0-5DDD-4297-A404-98F530DB1B9B}"/>
              </a:ext>
            </a:extLst>
          </p:cNvPr>
          <p:cNvSpPr txBox="1"/>
          <p:nvPr/>
        </p:nvSpPr>
        <p:spPr>
          <a:xfrm>
            <a:off x="733846" y="4175551"/>
            <a:ext cx="5751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풀이 지원하는 </a:t>
            </a:r>
            <a:r>
              <a:rPr kumimoji="1" lang="en-US" altLang="ko-Kore-KR" sz="1600" dirty="0"/>
              <a:t>n</a:t>
            </a:r>
            <a:r>
              <a:rPr kumimoji="1" lang="en-US" altLang="ko-KR" sz="1600" dirty="0"/>
              <a:t>umeraire </a:t>
            </a:r>
            <a:r>
              <a:rPr kumimoji="1" lang="ko-KR" altLang="en-US" sz="1600" dirty="0"/>
              <a:t>자산으로부터 </a:t>
            </a:r>
            <a:r>
              <a:rPr kumimoji="1" lang="en-US" altLang="ko-KR" sz="1600" dirty="0"/>
              <a:t>slippage </a:t>
            </a:r>
            <a:r>
              <a:rPr kumimoji="1" lang="ko-KR" altLang="en-US" sz="1600" dirty="0"/>
              <a:t>없이 예금</a:t>
            </a:r>
            <a:r>
              <a:rPr kumimoji="1" lang="ko-Kore-KR" altLang="en-US" sz="1600" dirty="0"/>
              <a:t>할 때</a:t>
            </a:r>
            <a:endParaRPr kumimoji="1" lang="en-US" altLang="ko-Kore-KR" sz="1600" dirty="0"/>
          </a:p>
          <a:p>
            <a:r>
              <a:rPr kumimoji="1" lang="ko-Kore-KR" altLang="en-US" sz="1600" dirty="0"/>
              <a:t>상태 변경하지 않고 결과만 반환</a:t>
            </a:r>
            <a:r>
              <a:rPr kumimoji="1" lang="en-US" altLang="ko-Kore-KR" sz="1600" dirty="0"/>
              <a:t> </a:t>
            </a:r>
            <a:r>
              <a:rPr kumimoji="1" lang="en-US" altLang="ko-KR" sz="1600" dirty="0"/>
              <a:t>(mint</a:t>
            </a:r>
            <a:r>
              <a:rPr kumimoji="1" lang="ko-KR" altLang="en-US" sz="1600" dirty="0"/>
              <a:t>가 없음</a:t>
            </a:r>
            <a:r>
              <a:rPr kumimoji="1" lang="en-US" altLang="ko-KR" sz="16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B52CA-B9BC-9742-01A3-B0F8155DC637}"/>
              </a:ext>
            </a:extLst>
          </p:cNvPr>
          <p:cNvSpPr txBox="1"/>
          <p:nvPr/>
        </p:nvSpPr>
        <p:spPr>
          <a:xfrm>
            <a:off x="425041" y="6369764"/>
            <a:ext cx="5604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mint – </a:t>
            </a:r>
            <a:r>
              <a:rPr kumimoji="1" lang="ko-KR" altLang="en-US" sz="1000" dirty="0"/>
              <a:t>특정 계정에 지정된 양만큼의 토큰 발행하는 함수</a:t>
            </a:r>
            <a:r>
              <a:rPr kumimoji="1" lang="en-US" altLang="ko-KR" sz="1000" dirty="0"/>
              <a:t>,</a:t>
            </a:r>
            <a:r>
              <a:rPr kumimoji="1" lang="ko-KR" altLang="en-US" sz="1000" dirty="0"/>
              <a:t> 총 공급량에 추가</a:t>
            </a:r>
            <a:r>
              <a:rPr kumimoji="1" lang="en-US" altLang="ko-KR" sz="1000" dirty="0"/>
              <a:t>, </a:t>
            </a:r>
            <a:r>
              <a:rPr kumimoji="1" lang="ko-KR" altLang="en-US" sz="1000" dirty="0"/>
              <a:t>계정의 잔액에도 추가</a:t>
            </a:r>
            <a:r>
              <a:rPr kumimoji="1" lang="en-US" altLang="ko-KR" sz="1000" dirty="0"/>
              <a:t> </a:t>
            </a:r>
          </a:p>
        </p:txBody>
      </p:sp>
      <p:pic>
        <p:nvPicPr>
          <p:cNvPr id="16" name="그림 1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0BFA931-3367-28CB-4D39-D367B0B34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41" y="5109573"/>
            <a:ext cx="2811026" cy="10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41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B99DE-6BA9-DF27-5C66-4B1DD51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emergencyWithdraw</a:t>
            </a:r>
            <a:endParaRPr kumimoji="1" lang="ko-Kore-KR" altLang="en-US" dirty="0"/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D171876-47FA-3536-155F-A678CDFC9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65" y="2058228"/>
            <a:ext cx="5796935" cy="2741544"/>
          </a:xfrm>
          <a:prstGeom prst="rect">
            <a:avLst/>
          </a:prstGeom>
        </p:spPr>
      </p:pic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202FD2C1-410F-D1B8-D1AF-A2475CD89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358" y="597091"/>
            <a:ext cx="5661958" cy="53232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13FF786-E20D-164A-0CE4-00B0C8E093ED}"/>
              </a:ext>
            </a:extLst>
          </p:cNvPr>
          <p:cNvSpPr/>
          <p:nvPr/>
        </p:nvSpPr>
        <p:spPr>
          <a:xfrm>
            <a:off x="1068805" y="4417996"/>
            <a:ext cx="2839051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71205EB-91D4-3F74-0717-B772934DBED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907856" y="1386038"/>
            <a:ext cx="3234089" cy="31233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B9E3D6A-D940-598B-141D-76E55C7A37EB}"/>
              </a:ext>
            </a:extLst>
          </p:cNvPr>
          <p:cNvSpPr txBox="1"/>
          <p:nvPr/>
        </p:nvSpPr>
        <p:spPr>
          <a:xfrm>
            <a:off x="838200" y="5920300"/>
            <a:ext cx="4977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오라클 버그상황이나 긴급 상황시 사용되는 출금 함수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58981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B99DE-6BA9-DF27-5C66-4B1DD51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with</a:t>
            </a:r>
            <a:r>
              <a:rPr kumimoji="1" lang="en-US" altLang="ko-KR" dirty="0"/>
              <a:t>draw</a:t>
            </a:r>
            <a:endParaRPr kumimoji="1" lang="ko-Kore-KR" altLang="en-US" dirty="0"/>
          </a:p>
        </p:txBody>
      </p:sp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02B5C54-67CD-3E22-B3DD-DE80D5081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13" y="1449450"/>
            <a:ext cx="6072198" cy="3093053"/>
          </a:xfrm>
          <a:prstGeom prst="rect">
            <a:avLst/>
          </a:prstGeom>
        </p:spPr>
      </p:pic>
      <p:pic>
        <p:nvPicPr>
          <p:cNvPr id="9" name="그림 8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E43A0B5-3C15-18D3-E33F-A4A0C3679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358" y="597091"/>
            <a:ext cx="5661958" cy="532320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0DCA3F-8A2C-B1C2-781F-8D0E4C4827A1}"/>
              </a:ext>
            </a:extLst>
          </p:cNvPr>
          <p:cNvSpPr/>
          <p:nvPr/>
        </p:nvSpPr>
        <p:spPr>
          <a:xfrm>
            <a:off x="934052" y="4177365"/>
            <a:ext cx="2713924" cy="1732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65590DB-C55D-D632-75DF-41A4928DAEF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647976" y="1318661"/>
            <a:ext cx="3513220" cy="29453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26C33F-FB07-01AE-E45F-20E622E2A9F9}"/>
              </a:ext>
            </a:extLst>
          </p:cNvPr>
          <p:cNvSpPr txBox="1"/>
          <p:nvPr/>
        </p:nvSpPr>
        <p:spPr>
          <a:xfrm>
            <a:off x="838200" y="5920300"/>
            <a:ext cx="4046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현재 </a:t>
            </a:r>
            <a:r>
              <a:rPr kumimoji="1" lang="en-US" altLang="ko-Kore-KR" sz="1600" dirty="0"/>
              <a:t>w</a:t>
            </a:r>
            <a:r>
              <a:rPr kumimoji="1" lang="en-US" altLang="ko-KR" sz="1600" dirty="0"/>
              <a:t>hitelist</a:t>
            </a:r>
            <a:r>
              <a:rPr kumimoji="1" lang="ko-KR" altLang="en-US" sz="1600" dirty="0"/>
              <a:t>에 추가되었는지 확인 후 출금</a:t>
            </a:r>
            <a:r>
              <a:rPr kumimoji="1" lang="en-US" altLang="ko-K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5596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B99DE-6BA9-DF27-5C66-4B1DD51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viewWithdraw</a:t>
            </a:r>
            <a:endParaRPr kumimoji="1" lang="ko-Kore-KR" altLang="en-US" dirty="0"/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5862FE2-9B34-5D17-4660-13AEF158F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33" y="2272333"/>
            <a:ext cx="5359525" cy="1156668"/>
          </a:xfrm>
          <a:prstGeom prst="rect">
            <a:avLst/>
          </a:prstGeom>
        </p:spPr>
      </p:pic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093332B-357E-5BC4-03DD-DF3E60E8A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42" y="1535810"/>
            <a:ext cx="6350819" cy="306734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235684-39B3-ED2C-7417-0E6F7B431BE8}"/>
              </a:ext>
            </a:extLst>
          </p:cNvPr>
          <p:cNvSpPr/>
          <p:nvPr/>
        </p:nvSpPr>
        <p:spPr>
          <a:xfrm>
            <a:off x="1011054" y="3068216"/>
            <a:ext cx="2964180" cy="175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082D61B-DECC-472F-F0E8-C9714E33FA7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975234" y="1915427"/>
            <a:ext cx="2473692" cy="12405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47E277-5B86-B243-CE57-4231F40CECF1}"/>
              </a:ext>
            </a:extLst>
          </p:cNvPr>
          <p:cNvSpPr txBox="1"/>
          <p:nvPr/>
        </p:nvSpPr>
        <p:spPr>
          <a:xfrm>
            <a:off x="838200" y="5920300"/>
            <a:ext cx="4613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출금할 때 상태를 변경하지 않고 예상 결과만 반환</a:t>
            </a:r>
            <a:endParaRPr kumimoji="1" lang="en-US" altLang="ko-Kore-KR" sz="1600" dirty="0"/>
          </a:p>
          <a:p>
            <a:r>
              <a:rPr kumimoji="1" lang="en-US" altLang="ko-Kore-KR" sz="1600" dirty="0"/>
              <a:t>(burn </a:t>
            </a:r>
            <a:r>
              <a:rPr kumimoji="1" lang="ko-Kore-KR" altLang="en-US" sz="1600" dirty="0"/>
              <a:t>없음</a:t>
            </a:r>
            <a:r>
              <a:rPr kumimoji="1" lang="en-US" altLang="ko-Kore-KR" sz="1600" dirty="0"/>
              <a:t>)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243730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395C7DF-AE9F-DF98-4916-2D324CDF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09" y="1784863"/>
            <a:ext cx="5157002" cy="1111130"/>
          </a:xfrm>
          <a:prstGeom prst="rect">
            <a:avLst/>
          </a:prstGeom>
        </p:spPr>
      </p:pic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7E6B408-EDCC-86AE-706F-D09DEAEC4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36" y="1548557"/>
            <a:ext cx="4627612" cy="1746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D04AB1-9BD3-D2D9-28FF-307F9567C7CA}"/>
              </a:ext>
            </a:extLst>
          </p:cNvPr>
          <p:cNvSpPr txBox="1"/>
          <p:nvPr/>
        </p:nvSpPr>
        <p:spPr>
          <a:xfrm>
            <a:off x="2165685" y="5948784"/>
            <a:ext cx="1585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Contract Curve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78D01-EEF8-BF6A-1C0D-16F49E606CDE}"/>
              </a:ext>
            </a:extLst>
          </p:cNvPr>
          <p:cNvSpPr txBox="1"/>
          <p:nvPr/>
        </p:nvSpPr>
        <p:spPr>
          <a:xfrm>
            <a:off x="8306601" y="5948784"/>
            <a:ext cx="14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Library Curve</a:t>
            </a:r>
            <a:endParaRPr kumimoji="1" lang="ko-Kore-KR" altLang="en-US" dirty="0"/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DB68F46-40BD-E49A-CB36-B402312D6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036" y="3739648"/>
            <a:ext cx="5368758" cy="176496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601F90-7970-01C6-CC23-7B972AFFB7BF}"/>
              </a:ext>
            </a:extLst>
          </p:cNvPr>
          <p:cNvSpPr/>
          <p:nvPr/>
        </p:nvSpPr>
        <p:spPr>
          <a:xfrm>
            <a:off x="1653566" y="2579384"/>
            <a:ext cx="1024238" cy="191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0958828-2A1F-FDA7-3C3B-24B19F6F4534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677804" y="1690688"/>
            <a:ext cx="4798293" cy="9843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26C5CA-8618-ECFA-FF3E-923F6A4359C5}"/>
              </a:ext>
            </a:extLst>
          </p:cNvPr>
          <p:cNvSpPr/>
          <p:nvPr/>
        </p:nvSpPr>
        <p:spPr>
          <a:xfrm>
            <a:off x="7049853" y="2603012"/>
            <a:ext cx="852488" cy="1883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F298778-4170-1B10-B181-4BB2046F2ECE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7476097" y="2791328"/>
            <a:ext cx="0" cy="9483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14E40C1-44D2-14DA-F24B-0647DEE6FF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645409" y="3120127"/>
            <a:ext cx="2790143" cy="1140774"/>
          </a:xfrm>
          <a:prstGeom prst="rect">
            <a:avLst/>
          </a:prstGeom>
          <a:ln>
            <a:noFill/>
          </a:ln>
        </p:spPr>
      </p:pic>
      <p:pic>
        <p:nvPicPr>
          <p:cNvPr id="25" name="그림 2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899405C-5C0D-DE13-C471-D977998CA84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645409" y="4375687"/>
            <a:ext cx="3959738" cy="771054"/>
          </a:xfrm>
          <a:prstGeom prst="rect">
            <a:avLst/>
          </a:prstGeom>
          <a:ln>
            <a:noFill/>
          </a:ln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707D6B85-7A0C-F1F0-DD4A-D4180D9113E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Transfer / </a:t>
            </a:r>
            <a:r>
              <a:rPr kumimoji="1" lang="en-US" altLang="ko-KR" dirty="0" err="1"/>
              <a:t>transferFrom</a:t>
            </a:r>
            <a:r>
              <a:rPr kumimoji="1" lang="en-US" altLang="ko-KR" dirty="0"/>
              <a:t> / Approve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83544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B99DE-6BA9-DF27-5C66-4B1DD51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linquidity</a:t>
            </a:r>
            <a:endParaRPr kumimoji="1" lang="ko-Kore-KR" altLang="en-US" dirty="0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A9E2EC1-4678-80BF-262C-5128F6D89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09" y="776489"/>
            <a:ext cx="6366452" cy="914199"/>
          </a:xfrm>
          <a:prstGeom prst="rect">
            <a:avLst/>
          </a:prstGeom>
        </p:spPr>
      </p:pic>
      <p:pic>
        <p:nvPicPr>
          <p:cNvPr id="9" name="그림 8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D58830C-064F-40CA-17EE-1B582C4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76" y="2243522"/>
            <a:ext cx="7772400" cy="421220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496812F-8FF7-E07F-F52A-318DB3B2F6A5}"/>
              </a:ext>
            </a:extLst>
          </p:cNvPr>
          <p:cNvSpPr/>
          <p:nvPr/>
        </p:nvSpPr>
        <p:spPr>
          <a:xfrm>
            <a:off x="5855369" y="1370036"/>
            <a:ext cx="1633086" cy="179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32CE449-0187-4141-1FF1-74C7A8D3AE50}"/>
              </a:ext>
            </a:extLst>
          </p:cNvPr>
          <p:cNvCxnSpPr>
            <a:cxnSpLocks/>
          </p:cNvCxnSpPr>
          <p:nvPr/>
        </p:nvCxnSpPr>
        <p:spPr>
          <a:xfrm flipH="1">
            <a:off x="1867301" y="1549668"/>
            <a:ext cx="4726004" cy="13186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4FC233-15F0-B6D8-9E66-EACB4D2C034B}"/>
              </a:ext>
            </a:extLst>
          </p:cNvPr>
          <p:cNvSpPr txBox="1"/>
          <p:nvPr/>
        </p:nvSpPr>
        <p:spPr>
          <a:xfrm>
            <a:off x="8230338" y="3954990"/>
            <a:ext cx="3961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curve </a:t>
            </a:r>
            <a:r>
              <a:rPr kumimoji="1" lang="ko-Kore-KR" altLang="en-US" sz="1400" dirty="0"/>
              <a:t>유동성의</a:t>
            </a:r>
            <a:r>
              <a:rPr kumimoji="1" lang="en-US" altLang="ko-Kore-KR" sz="1400" dirty="0"/>
              <a:t> </a:t>
            </a:r>
            <a:r>
              <a:rPr kumimoji="1" lang="ko-Kore-KR" altLang="en-US" sz="1400" dirty="0"/>
              <a:t>총량을 </a:t>
            </a:r>
            <a:r>
              <a:rPr kumimoji="1" lang="en-US" altLang="ko-Kore-KR" sz="1400" dirty="0"/>
              <a:t>numeraire </a:t>
            </a:r>
            <a:r>
              <a:rPr kumimoji="1" lang="ko-Kore-KR" altLang="en-US" sz="1400" dirty="0"/>
              <a:t>값과 형식으로  </a:t>
            </a:r>
            <a:endParaRPr kumimoji="1" lang="en-US" altLang="ko-Kore-KR" sz="1400" dirty="0"/>
          </a:p>
          <a:p>
            <a:r>
              <a:rPr kumimoji="1" lang="ko-Kore-KR" altLang="en-US" sz="1400" dirty="0"/>
              <a:t>보는 것 </a:t>
            </a:r>
            <a:r>
              <a:rPr kumimoji="1" lang="en-US" altLang="ko-Kore-KR" sz="1400" dirty="0"/>
              <a:t>– </a:t>
            </a:r>
            <a:r>
              <a:rPr kumimoji="1" lang="en-US" altLang="ko-KR" sz="1400" dirty="0"/>
              <a:t>18 decimals</a:t>
            </a:r>
          </a:p>
        </p:txBody>
      </p:sp>
    </p:spTree>
    <p:extLst>
      <p:ext uri="{BB962C8B-B14F-4D97-AF65-F5344CB8AC3E}">
        <p14:creationId xmlns:p14="http://schemas.microsoft.com/office/powerpoint/2010/main" val="582213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B99DE-6BA9-DF27-5C66-4B1DD51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flash</a:t>
            </a:r>
            <a:endParaRPr kumimoji="1" lang="ko-Kore-KR" altLang="en-US" dirty="0"/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CFF84E0-629A-0330-DFD2-EA6BB9345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252" y="203476"/>
            <a:ext cx="5352478" cy="6183520"/>
          </a:xfrm>
          <a:prstGeom prst="rect">
            <a:avLst/>
          </a:prstGeom>
        </p:spPr>
      </p:pic>
      <p:pic>
        <p:nvPicPr>
          <p:cNvPr id="6" name="그림 5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FD19D13B-7367-A4F8-92D0-6B4EA416A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100" y="1027906"/>
            <a:ext cx="2806700" cy="1727200"/>
          </a:xfrm>
          <a:prstGeom prst="rect">
            <a:avLst/>
          </a:prstGeom>
        </p:spPr>
      </p:pic>
      <p:pic>
        <p:nvPicPr>
          <p:cNvPr id="8" name="그림 7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04BABFD-0BDC-F4BC-33C4-2321D91E6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76" y="2998768"/>
            <a:ext cx="5314273" cy="33689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D7F289-6ABA-046B-4672-A8DE5483DDC2}"/>
              </a:ext>
            </a:extLst>
          </p:cNvPr>
          <p:cNvSpPr txBox="1"/>
          <p:nvPr/>
        </p:nvSpPr>
        <p:spPr>
          <a:xfrm>
            <a:off x="2284798" y="6457520"/>
            <a:ext cx="1961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test/utils/</a:t>
            </a:r>
            <a:r>
              <a:rPr kumimoji="1" lang="en-US" altLang="ko-KR" sz="1400" dirty="0" err="1"/>
              <a:t>CurveFlash.sol</a:t>
            </a:r>
            <a:endParaRPr kumimoji="1"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98F24-E842-1158-AA4F-DE9DB3D33D57}"/>
              </a:ext>
            </a:extLst>
          </p:cNvPr>
          <p:cNvSpPr txBox="1"/>
          <p:nvPr/>
        </p:nvSpPr>
        <p:spPr>
          <a:xfrm>
            <a:off x="8307624" y="6457520"/>
            <a:ext cx="1527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Contract </a:t>
            </a:r>
            <a:r>
              <a:rPr kumimoji="1" lang="en-US" altLang="ko-KR" sz="1400" dirty="0" err="1"/>
              <a:t>Curve.sol</a:t>
            </a:r>
            <a:endParaRPr kumimoji="1"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ED8363-F638-38A1-BBC2-0D74F17DE27D}"/>
              </a:ext>
            </a:extLst>
          </p:cNvPr>
          <p:cNvSpPr txBox="1"/>
          <p:nvPr/>
        </p:nvSpPr>
        <p:spPr>
          <a:xfrm>
            <a:off x="3681957" y="521354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IFlashCallback.sol</a:t>
            </a:r>
            <a:endParaRPr kumimoji="1" lang="en-US" altLang="ko-KR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C1D159-C7B0-0989-9F00-696BDC1482C3}"/>
              </a:ext>
            </a:extLst>
          </p:cNvPr>
          <p:cNvSpPr/>
          <p:nvPr/>
        </p:nvSpPr>
        <p:spPr>
          <a:xfrm>
            <a:off x="6502201" y="3417887"/>
            <a:ext cx="2054658" cy="172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56F22BF-E894-92C2-92E1-85A1BD5DBAB3}"/>
              </a:ext>
            </a:extLst>
          </p:cNvPr>
          <p:cNvCxnSpPr>
            <a:cxnSpLocks/>
          </p:cNvCxnSpPr>
          <p:nvPr/>
        </p:nvCxnSpPr>
        <p:spPr>
          <a:xfrm flipH="1" flipV="1">
            <a:off x="4629752" y="1501541"/>
            <a:ext cx="2906829" cy="19274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070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0F23F-882E-6248-3AF3-26D0E186C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33" y="-199074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Constructor</a:t>
            </a:r>
            <a:endParaRPr kumimoji="1" lang="ko-Kore-KR" altLang="en-US" dirty="0"/>
          </a:p>
        </p:txBody>
      </p:sp>
      <p:pic>
        <p:nvPicPr>
          <p:cNvPr id="5" name="그림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2EC8F65-1B8E-965D-1A63-4025799A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1" y="719362"/>
            <a:ext cx="5832910" cy="2302687"/>
          </a:xfrm>
          <a:prstGeom prst="rect">
            <a:avLst/>
          </a:prstGeom>
        </p:spPr>
      </p:pic>
      <p:pic>
        <p:nvPicPr>
          <p:cNvPr id="7" name="그림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25169C9-E6AD-FC7A-E45B-486565713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33" y="3050924"/>
            <a:ext cx="3756399" cy="3807076"/>
          </a:xfrm>
          <a:prstGeom prst="rect">
            <a:avLst/>
          </a:prstGeom>
        </p:spPr>
      </p:pic>
      <p:pic>
        <p:nvPicPr>
          <p:cNvPr id="10" name="그림 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4FA7AA1-2B16-4096-0939-01E5421C1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556" y="0"/>
            <a:ext cx="6138575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7CD75A-DF3E-6D1E-8D44-0354E19E21FD}"/>
              </a:ext>
            </a:extLst>
          </p:cNvPr>
          <p:cNvSpPr/>
          <p:nvPr/>
        </p:nvSpPr>
        <p:spPr>
          <a:xfrm>
            <a:off x="317632" y="2704699"/>
            <a:ext cx="1453415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A3D56B-4030-27D6-8F68-630CDBE24610}"/>
              </a:ext>
            </a:extLst>
          </p:cNvPr>
          <p:cNvSpPr/>
          <p:nvPr/>
        </p:nvSpPr>
        <p:spPr>
          <a:xfrm>
            <a:off x="598840" y="5581049"/>
            <a:ext cx="594693" cy="136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F9B6D9-95C8-3A8B-A4F1-22052938923C}"/>
              </a:ext>
            </a:extLst>
          </p:cNvPr>
          <p:cNvSpPr/>
          <p:nvPr/>
        </p:nvSpPr>
        <p:spPr>
          <a:xfrm>
            <a:off x="7808995" y="3341571"/>
            <a:ext cx="1729640" cy="162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4378E4E-672B-A16D-7F06-6AD7F0286520}"/>
              </a:ext>
            </a:extLst>
          </p:cNvPr>
          <p:cNvCxnSpPr>
            <a:stCxn id="11" idx="2"/>
          </p:cNvCxnSpPr>
          <p:nvPr/>
        </p:nvCxnSpPr>
        <p:spPr>
          <a:xfrm flipH="1">
            <a:off x="712269" y="2887579"/>
            <a:ext cx="332071" cy="1633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8728DD-425C-C7AC-CC51-922C1415D21C}"/>
              </a:ext>
            </a:extLst>
          </p:cNvPr>
          <p:cNvCxnSpPr>
            <a:cxnSpLocks/>
          </p:cNvCxnSpPr>
          <p:nvPr/>
        </p:nvCxnSpPr>
        <p:spPr>
          <a:xfrm flipV="1">
            <a:off x="1213818" y="357454"/>
            <a:ext cx="5331361" cy="52917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511953-9FF3-1546-8EC5-CA66DCA92D85}"/>
              </a:ext>
            </a:extLst>
          </p:cNvPr>
          <p:cNvSpPr txBox="1"/>
          <p:nvPr/>
        </p:nvSpPr>
        <p:spPr>
          <a:xfrm>
            <a:off x="4115475" y="4389120"/>
            <a:ext cx="1498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/>
              <a:t>커브의 </a:t>
            </a:r>
            <a:r>
              <a:rPr kumimoji="1" lang="en-US" altLang="ko-Kore-KR" sz="1200" dirty="0"/>
              <a:t>Storage </a:t>
            </a:r>
            <a:r>
              <a:rPr kumimoji="1" lang="ko-Kore-KR" altLang="en-US" sz="1200" dirty="0"/>
              <a:t>세팅</a:t>
            </a:r>
          </a:p>
        </p:txBody>
      </p:sp>
    </p:spTree>
    <p:extLst>
      <p:ext uri="{BB962C8B-B14F-4D97-AF65-F5344CB8AC3E}">
        <p14:creationId xmlns:p14="http://schemas.microsoft.com/office/powerpoint/2010/main" val="384212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C87959D-BAA8-95A6-8F12-3FCFFA27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상태 셋업</a:t>
            </a:r>
            <a:endParaRPr kumimoji="1" lang="ko-Kore-KR" altLang="en-US" dirty="0"/>
          </a:p>
        </p:txBody>
      </p: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15DBA927-D8EC-8663-2F05-E80F47451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156" y="841063"/>
            <a:ext cx="6471477" cy="4940473"/>
          </a:xfrm>
          <a:prstGeom prst="rect">
            <a:avLst/>
          </a:prstGeom>
        </p:spPr>
      </p:pic>
      <p:pic>
        <p:nvPicPr>
          <p:cNvPr id="4" name="그림 3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9D7DDB53-E126-2432-D28E-A131CB379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99535"/>
            <a:ext cx="3886200" cy="140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897D35-7503-65E2-EF2B-8B20A74D8745}"/>
              </a:ext>
            </a:extLst>
          </p:cNvPr>
          <p:cNvSpPr txBox="1"/>
          <p:nvPr/>
        </p:nvSpPr>
        <p:spPr>
          <a:xfrm>
            <a:off x="1074019" y="6072808"/>
            <a:ext cx="341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Contract </a:t>
            </a:r>
            <a:r>
              <a:rPr kumimoji="1" lang="en-US" altLang="ko-Kore-KR" dirty="0" err="1"/>
              <a:t>Storage.sol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36672-B866-0A75-EEF9-36A3535DCB7F}"/>
              </a:ext>
            </a:extLst>
          </p:cNvPr>
          <p:cNvSpPr txBox="1"/>
          <p:nvPr/>
        </p:nvSpPr>
        <p:spPr>
          <a:xfrm>
            <a:off x="7054613" y="6072808"/>
            <a:ext cx="341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Contract Curve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5741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B99DE-6BA9-DF27-5C66-4B1DD51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Storage.curve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확인 함수</a:t>
            </a:r>
            <a:endParaRPr kumimoji="1" lang="ko-Kore-KR" altLang="en-US" dirty="0"/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C6069CD-7D4A-D489-FF0F-8B3C26916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5383"/>
            <a:ext cx="6088878" cy="4538668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4CE4FA7-2E5F-2D77-7FDC-085A11E8C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98" y="1565383"/>
            <a:ext cx="5064637" cy="4789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E59DD3-025B-4395-B5F9-7F47585EAA45}"/>
              </a:ext>
            </a:extLst>
          </p:cNvPr>
          <p:cNvSpPr txBox="1"/>
          <p:nvPr/>
        </p:nvSpPr>
        <p:spPr>
          <a:xfrm>
            <a:off x="1208772" y="6360109"/>
            <a:ext cx="341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Contract </a:t>
            </a:r>
            <a:r>
              <a:rPr kumimoji="1" lang="en-US" altLang="ko-Kore-KR" dirty="0" err="1"/>
              <a:t>Storage.sol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D5AC8-EF6F-A76D-7050-D66255812CEF}"/>
              </a:ext>
            </a:extLst>
          </p:cNvPr>
          <p:cNvSpPr txBox="1"/>
          <p:nvPr/>
        </p:nvSpPr>
        <p:spPr>
          <a:xfrm>
            <a:off x="7189366" y="6360109"/>
            <a:ext cx="341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/>
              <a:t>Contract Curve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9C362B-2B9D-1365-1321-96419C0F4E83}"/>
              </a:ext>
            </a:extLst>
          </p:cNvPr>
          <p:cNvSpPr txBox="1"/>
          <p:nvPr/>
        </p:nvSpPr>
        <p:spPr>
          <a:xfrm>
            <a:off x="9066998" y="942799"/>
            <a:ext cx="2828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Q. </a:t>
            </a:r>
            <a:r>
              <a:rPr kumimoji="1" lang="ko-Kore-KR" altLang="en-US" sz="1400" dirty="0"/>
              <a:t>이것도 호출로 볼 수 있을까요 </a:t>
            </a:r>
            <a:r>
              <a:rPr kumimoji="1" lang="en-US" altLang="ko-Kore-KR" sz="1400" dirty="0"/>
              <a:t>?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22033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B99DE-6BA9-DF27-5C66-4B1DD51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supportsInterface</a:t>
            </a:r>
            <a:endParaRPr kumimoji="1" lang="ko-Kore-KR" altLang="en-US" dirty="0"/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65B8CC4-EA05-133D-B3B5-1594C7FB0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79" y="2093451"/>
            <a:ext cx="7772400" cy="1696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26CBD3-0D20-2A1C-889E-1B00D63B671C}"/>
              </a:ext>
            </a:extLst>
          </p:cNvPr>
          <p:cNvSpPr txBox="1"/>
          <p:nvPr/>
        </p:nvSpPr>
        <p:spPr>
          <a:xfrm>
            <a:off x="838200" y="5920300"/>
            <a:ext cx="27863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인터페이스 지원 여부를 판단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30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C87959D-BAA8-95A6-8F12-3FCFFA27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ore-KR" dirty="0" err="1"/>
              <a:t>setParams</a:t>
            </a:r>
            <a:endParaRPr kumimoji="1" lang="ko-Kore-KR" altLang="en-US" dirty="0"/>
          </a:p>
        </p:txBody>
      </p:sp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8FBF30E-2951-67E9-F366-355AD084F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28" y="1435100"/>
            <a:ext cx="6060690" cy="2162865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9AAE09B-2642-B58D-8045-260235BC7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954" y="129209"/>
            <a:ext cx="5627090" cy="4478425"/>
          </a:xfrm>
          <a:prstGeom prst="rect">
            <a:avLst/>
          </a:prstGeom>
        </p:spPr>
      </p:pic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50F32DE-A31C-EE25-8268-6F0F74BA7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532" y="3671270"/>
            <a:ext cx="4545468" cy="31867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A922C8-FE2D-0D59-80BD-C6C7830B189C}"/>
              </a:ext>
            </a:extLst>
          </p:cNvPr>
          <p:cNvSpPr/>
          <p:nvPr/>
        </p:nvSpPr>
        <p:spPr>
          <a:xfrm>
            <a:off x="490886" y="3251740"/>
            <a:ext cx="1328289" cy="177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9EC68EF-E0F2-9EAC-4F0C-D6E16017FBDB}"/>
              </a:ext>
            </a:extLst>
          </p:cNvPr>
          <p:cNvCxnSpPr>
            <a:cxnSpLocks/>
          </p:cNvCxnSpPr>
          <p:nvPr/>
        </p:nvCxnSpPr>
        <p:spPr>
          <a:xfrm flipV="1">
            <a:off x="1819175" y="240632"/>
            <a:ext cx="5159141" cy="31089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936029-DB2F-C079-A829-16E81E918A64}"/>
              </a:ext>
            </a:extLst>
          </p:cNvPr>
          <p:cNvSpPr/>
          <p:nvPr/>
        </p:nvSpPr>
        <p:spPr>
          <a:xfrm>
            <a:off x="7437102" y="2364612"/>
            <a:ext cx="753997" cy="137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7B10719-FDD2-45D0-DA18-75F7D27FBB7C}"/>
              </a:ext>
            </a:extLst>
          </p:cNvPr>
          <p:cNvCxnSpPr>
            <a:cxnSpLocks/>
          </p:cNvCxnSpPr>
          <p:nvPr/>
        </p:nvCxnSpPr>
        <p:spPr>
          <a:xfrm flipH="1">
            <a:off x="2223436" y="2492943"/>
            <a:ext cx="5573027" cy="11783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A0172A-7895-2F1A-F5E5-BE68526B797E}"/>
              </a:ext>
            </a:extLst>
          </p:cNvPr>
          <p:cNvSpPr txBox="1"/>
          <p:nvPr/>
        </p:nvSpPr>
        <p:spPr>
          <a:xfrm>
            <a:off x="7437102" y="5158939"/>
            <a:ext cx="353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풀을</a:t>
            </a:r>
            <a:r>
              <a:rPr kumimoji="1" lang="ko-KR" altLang="en-US" dirty="0"/>
              <a:t> 위한 </a:t>
            </a:r>
            <a:r>
              <a:rPr kumimoji="1" lang="en-US" altLang="ko-KR" dirty="0"/>
              <a:t>Curve</a:t>
            </a:r>
            <a:r>
              <a:rPr kumimoji="1" lang="ko-KR" altLang="en-US" dirty="0"/>
              <a:t> 파라미터 값 세팅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493D6C-5BCA-4991-7632-7D70A799488A}"/>
              </a:ext>
            </a:extLst>
          </p:cNvPr>
          <p:cNvSpPr txBox="1"/>
          <p:nvPr/>
        </p:nvSpPr>
        <p:spPr>
          <a:xfrm>
            <a:off x="7437102" y="6079576"/>
            <a:ext cx="3515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 err="1"/>
              <a:t>getFee</a:t>
            </a:r>
            <a:r>
              <a:rPr kumimoji="1" lang="en-US" altLang="ko-Kore-KR" sz="1200" dirty="0"/>
              <a:t> – </a:t>
            </a:r>
            <a:r>
              <a:rPr kumimoji="1" lang="ko-Kore-KR" altLang="en-US" sz="1200" dirty="0"/>
              <a:t>수수료 계산 </a:t>
            </a:r>
            <a:endParaRPr kumimoji="1" lang="en-US" altLang="ko-Kore-KR" sz="1200" dirty="0"/>
          </a:p>
          <a:p>
            <a:r>
              <a:rPr kumimoji="1" lang="en-US" altLang="ko-Kore-KR" sz="1200" dirty="0" err="1"/>
              <a:t>calculateFee</a:t>
            </a:r>
            <a:r>
              <a:rPr kumimoji="1" lang="en-US" altLang="ko-Kore-KR" sz="1200" dirty="0"/>
              <a:t> – </a:t>
            </a:r>
            <a:r>
              <a:rPr kumimoji="1" lang="ko-Kore-KR" altLang="en-US" sz="1200" dirty="0"/>
              <a:t>가중치 * 유동성을 통해 수수료 계산</a:t>
            </a:r>
          </a:p>
        </p:txBody>
      </p:sp>
    </p:spTree>
    <p:extLst>
      <p:ext uri="{BB962C8B-B14F-4D97-AF65-F5344CB8AC3E}">
        <p14:creationId xmlns:p14="http://schemas.microsoft.com/office/powerpoint/2010/main" val="1648725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C87959D-BAA8-95A6-8F12-3FCFFA27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 err="1"/>
              <a:t>excludeDerivative</a:t>
            </a:r>
            <a:endParaRPr kumimoji="1" lang="ko-Kore-KR" altLang="en-US" dirty="0"/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0D787D0-D77C-DFF2-2124-724F3E20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32" y="1681297"/>
            <a:ext cx="7658100" cy="2362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0F7D80-5679-C156-94B5-5F413EE8746E}"/>
              </a:ext>
            </a:extLst>
          </p:cNvPr>
          <p:cNvSpPr txBox="1"/>
          <p:nvPr/>
        </p:nvSpPr>
        <p:spPr>
          <a:xfrm>
            <a:off x="6667081" y="5176703"/>
            <a:ext cx="395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커브에서 해당 주소의 </a:t>
            </a:r>
            <a:r>
              <a:rPr kumimoji="1" lang="en-US" altLang="ko-KR" dirty="0"/>
              <a:t>assimilator</a:t>
            </a:r>
            <a:r>
              <a:rPr kumimoji="1" lang="ko-KR" altLang="en-US" dirty="0"/>
              <a:t> 삭제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95813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C87959D-BAA8-95A6-8F12-3FCFFA27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 err="1"/>
              <a:t>viewCurve</a:t>
            </a:r>
            <a:endParaRPr kumimoji="1" lang="ko-Kore-KR" altLang="en-US" dirty="0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9273A66-7734-8075-B2B8-3D39366D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44" y="1568528"/>
            <a:ext cx="4854160" cy="4496875"/>
          </a:xfrm>
          <a:prstGeom prst="rect">
            <a:avLst/>
          </a:prstGeom>
        </p:spPr>
      </p:pic>
      <p:pic>
        <p:nvPicPr>
          <p:cNvPr id="6" name="그림 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DB50391F-87B5-BC85-1392-B39C55CE1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898" y="1410315"/>
            <a:ext cx="4432300" cy="481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3124E6-3DE4-0825-FB66-A10AE75EBD1F}"/>
              </a:ext>
            </a:extLst>
          </p:cNvPr>
          <p:cNvSpPr txBox="1"/>
          <p:nvPr/>
        </p:nvSpPr>
        <p:spPr>
          <a:xfrm>
            <a:off x="6638205" y="634385"/>
            <a:ext cx="3141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커브의 현재 파라미터 값 </a:t>
            </a:r>
            <a:r>
              <a:rPr kumimoji="1" lang="en-US" altLang="ko-KR" dirty="0"/>
              <a:t>view</a:t>
            </a: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B38D02-ACA2-A7CA-A59A-49D6968511E2}"/>
              </a:ext>
            </a:extLst>
          </p:cNvPr>
          <p:cNvSpPr/>
          <p:nvPr/>
        </p:nvSpPr>
        <p:spPr>
          <a:xfrm>
            <a:off x="1376411" y="5592278"/>
            <a:ext cx="2002056" cy="231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2BED2D3-50F2-D4A2-6AAA-559D5177B212}"/>
              </a:ext>
            </a:extLst>
          </p:cNvPr>
          <p:cNvCxnSpPr>
            <a:cxnSpLocks/>
          </p:cNvCxnSpPr>
          <p:nvPr/>
        </p:nvCxnSpPr>
        <p:spPr>
          <a:xfrm flipV="1">
            <a:off x="3359217" y="1690688"/>
            <a:ext cx="4581625" cy="40170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985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C87959D-BAA8-95A6-8F12-3FCFFA271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 err="1"/>
              <a:t>originSwap</a:t>
            </a:r>
            <a:endParaRPr kumimoji="1" lang="ko-Kore-KR" altLang="en-US" dirty="0"/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1F9FFC6-3945-E732-61AD-0A44E1152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37" y="1601236"/>
            <a:ext cx="5608241" cy="3408085"/>
          </a:xfrm>
          <a:prstGeom prst="rect">
            <a:avLst/>
          </a:prstGeom>
        </p:spPr>
      </p:pic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206332C0-6846-A853-D191-5873A34DF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470"/>
            <a:ext cx="5954448" cy="53048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DFC17B6-BC49-F537-B2B6-79AC35A38F60}"/>
              </a:ext>
            </a:extLst>
          </p:cNvPr>
          <p:cNvSpPr/>
          <p:nvPr/>
        </p:nvSpPr>
        <p:spPr>
          <a:xfrm>
            <a:off x="1376411" y="4340993"/>
            <a:ext cx="904776" cy="154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13BE555-C5B4-CB1A-A769-5DCB76F9D2A2}"/>
              </a:ext>
            </a:extLst>
          </p:cNvPr>
          <p:cNvCxnSpPr>
            <a:cxnSpLocks/>
          </p:cNvCxnSpPr>
          <p:nvPr/>
        </p:nvCxnSpPr>
        <p:spPr>
          <a:xfrm flipV="1">
            <a:off x="2281187" y="721895"/>
            <a:ext cx="4514249" cy="3705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D00DCA-61BF-F4B6-2685-EB9A22F043EA}"/>
              </a:ext>
            </a:extLst>
          </p:cNvPr>
          <p:cNvSpPr txBox="1"/>
          <p:nvPr/>
        </p:nvSpPr>
        <p:spPr>
          <a:xfrm>
            <a:off x="1229456" y="5692395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origin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target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swap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30748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B99DE-6BA9-DF27-5C66-4B1DD51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viewOriginSwap</a:t>
            </a:r>
            <a:endParaRPr kumimoji="1" lang="ko-Kore-KR" altLang="en-US" dirty="0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2E8845A-E09A-E219-13FA-5FAC77A69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690689"/>
            <a:ext cx="6173296" cy="2155754"/>
          </a:xfrm>
          <a:prstGeom prst="rect">
            <a:avLst/>
          </a:prstGeom>
        </p:spPr>
      </p:pic>
      <p:pic>
        <p:nvPicPr>
          <p:cNvPr id="9" name="그림 8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CABA6F3-DD08-22B5-B506-746B40670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774" y="1690688"/>
            <a:ext cx="5742592" cy="255149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BE3129-CC45-7A3E-A6E8-CF6D55C976E1}"/>
              </a:ext>
            </a:extLst>
          </p:cNvPr>
          <p:cNvSpPr/>
          <p:nvPr/>
        </p:nvSpPr>
        <p:spPr>
          <a:xfrm>
            <a:off x="1392808" y="3448250"/>
            <a:ext cx="1360017" cy="1804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18067EF-EF6F-65C8-0C64-C86833E361D6}"/>
              </a:ext>
            </a:extLst>
          </p:cNvPr>
          <p:cNvCxnSpPr>
            <a:cxnSpLocks/>
          </p:cNvCxnSpPr>
          <p:nvPr/>
        </p:nvCxnSpPr>
        <p:spPr>
          <a:xfrm flipV="1">
            <a:off x="2743200" y="1828800"/>
            <a:ext cx="4138863" cy="17036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F619AA-32D8-44C2-838D-83790BE97C30}"/>
              </a:ext>
            </a:extLst>
          </p:cNvPr>
          <p:cNvSpPr txBox="1"/>
          <p:nvPr/>
        </p:nvSpPr>
        <p:spPr>
          <a:xfrm>
            <a:off x="838200" y="5630407"/>
            <a:ext cx="580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origin</a:t>
            </a:r>
            <a:r>
              <a:rPr kumimoji="1" lang="ko-KR" altLang="en-US" dirty="0"/>
              <a:t> 총액이 얼만큼의 </a:t>
            </a:r>
            <a:r>
              <a:rPr kumimoji="1" lang="en-US" altLang="ko-KR" dirty="0"/>
              <a:t>target amount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스왑되는지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65502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4DF43-763B-9869-8DC4-ECFE9750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getOriginSwapData</a:t>
            </a:r>
            <a:endParaRPr kumimoji="1" lang="ko-Kore-KR" altLang="en-US" dirty="0"/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1C76ACA-5619-9E52-69B2-063354418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247" y="224508"/>
            <a:ext cx="6431028" cy="6025541"/>
          </a:xfrm>
          <a:prstGeom prst="rect">
            <a:avLst/>
          </a:prstGeom>
        </p:spPr>
      </p:pic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F404E32-FEC5-243D-E25B-1EBC5C29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397"/>
            <a:ext cx="5763016" cy="527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2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B99DE-6BA9-DF27-5C66-4B1DD51B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targetSwap</a:t>
            </a:r>
            <a:endParaRPr kumimoji="1" lang="ko-Kore-KR" altLang="en-US" dirty="0"/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1E906AF-AA03-7222-6780-49E999CA5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46" y="1534600"/>
            <a:ext cx="5568453" cy="3414077"/>
          </a:xfrm>
          <a:prstGeom prst="rect">
            <a:avLst/>
          </a:prstGeom>
        </p:spPr>
      </p:pic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315492A-210E-3590-A99E-2E5300FC7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185" y="365125"/>
            <a:ext cx="5212704" cy="594084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1BAB12E-5CC4-1E3F-9385-63138FA60F26}"/>
              </a:ext>
            </a:extLst>
          </p:cNvPr>
          <p:cNvSpPr/>
          <p:nvPr/>
        </p:nvSpPr>
        <p:spPr>
          <a:xfrm>
            <a:off x="1559291" y="4266715"/>
            <a:ext cx="885526" cy="132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30662B0-1B94-E015-CC71-9D09C827FCC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444817" y="500514"/>
            <a:ext cx="4908884" cy="3832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A3A2C9E-5DB2-90FC-3B9A-D80B41F72F47}"/>
              </a:ext>
            </a:extLst>
          </p:cNvPr>
          <p:cNvSpPr txBox="1"/>
          <p:nvPr/>
        </p:nvSpPr>
        <p:spPr>
          <a:xfrm>
            <a:off x="838200" y="5630407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target</a:t>
            </a:r>
            <a:r>
              <a:rPr kumimoji="1" lang="ko-Kore-KR" altLang="en-US" dirty="0"/>
              <a:t>과 </a:t>
            </a:r>
            <a:r>
              <a:rPr kumimoji="1" lang="en-US" altLang="ko-Kore-KR" dirty="0"/>
              <a:t>o</a:t>
            </a:r>
            <a:r>
              <a:rPr kumimoji="1" lang="en-US" altLang="ko-KR" dirty="0"/>
              <a:t>rigin swap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06755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216</Words>
  <Application>Microsoft Macintosh PowerPoint</Application>
  <PresentationFormat>와이드스크린</PresentationFormat>
  <Paragraphs>58</Paragraphs>
  <Slides>22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테마</vt:lpstr>
      <vt:lpstr>Curve 분석</vt:lpstr>
      <vt:lpstr>Constructor</vt:lpstr>
      <vt:lpstr>setParams</vt:lpstr>
      <vt:lpstr>excludeDerivative</vt:lpstr>
      <vt:lpstr>viewCurve</vt:lpstr>
      <vt:lpstr>originSwap</vt:lpstr>
      <vt:lpstr>viewOriginSwap</vt:lpstr>
      <vt:lpstr>getOriginSwapData</vt:lpstr>
      <vt:lpstr>targetSwap</vt:lpstr>
      <vt:lpstr>viewTargetSwap</vt:lpstr>
      <vt:lpstr>depositWithWhitelist</vt:lpstr>
      <vt:lpstr>deposit</vt:lpstr>
      <vt:lpstr>viewDeposit</vt:lpstr>
      <vt:lpstr>emergencyWithdraw</vt:lpstr>
      <vt:lpstr>withdraw</vt:lpstr>
      <vt:lpstr>viewWithdraw</vt:lpstr>
      <vt:lpstr>PowerPoint 프레젠테이션</vt:lpstr>
      <vt:lpstr>linquidity</vt:lpstr>
      <vt:lpstr>flash</vt:lpstr>
      <vt:lpstr>상태 셋업</vt:lpstr>
      <vt:lpstr>Storage.curve 확인 함수</vt:lpstr>
      <vt:lpstr>supportsInterface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예범 이</dc:creator>
  <cp:lastModifiedBy>예범 이</cp:lastModifiedBy>
  <cp:revision>46</cp:revision>
  <dcterms:created xsi:type="dcterms:W3CDTF">2023-09-26T11:29:14Z</dcterms:created>
  <dcterms:modified xsi:type="dcterms:W3CDTF">2023-09-27T02:18:40Z</dcterms:modified>
</cp:coreProperties>
</file>